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CH"/>
  <c:chart>
    <c:autoTitleDeleted val="1"/>
    <c:plotArea>
      <c:layout>
        <c:manualLayout>
          <c:layoutTarget val="inner"/>
          <c:xMode val="edge"/>
          <c:yMode val="edge"/>
          <c:x val="0.11615862253329468"/>
          <c:y val="0.13181349471924544"/>
          <c:w val="0.5524842033634686"/>
          <c:h val="0.79107429733738532"/>
        </c:manualLayout>
      </c:layout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durchschnittliche Gastfreundschaftspunkte</c:v>
                </c:pt>
              </c:strCache>
            </c:strRef>
          </c:tx>
          <c:cat>
            <c:strRef>
              <c:f>Tabelle1!$A$2:$A$7</c:f>
              <c:strCach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Fragebereiche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4.3</c:v>
                </c:pt>
                <c:pt idx="1">
                  <c:v>2.2999999999999998</c:v>
                </c:pt>
                <c:pt idx="2">
                  <c:v>5.6</c:v>
                </c:pt>
                <c:pt idx="3">
                  <c:v>4.8</c:v>
                </c:pt>
                <c:pt idx="4">
                  <c:v>6.3</c:v>
                </c:pt>
              </c:numCache>
            </c:numRef>
          </c:val>
        </c:ser>
        <c:axId val="114597248"/>
        <c:axId val="114603136"/>
      </c:barChart>
      <c:catAx>
        <c:axId val="1145972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 b="1"/>
            </a:pPr>
            <a:endParaRPr lang="de-DE"/>
          </a:p>
        </c:txPr>
        <c:crossAx val="114603136"/>
        <c:crosses val="autoZero"/>
        <c:auto val="1"/>
        <c:lblAlgn val="ctr"/>
        <c:lblOffset val="100"/>
      </c:catAx>
      <c:valAx>
        <c:axId val="114603136"/>
        <c:scaling>
          <c:orientation val="minMax"/>
        </c:scaling>
        <c:axPos val="b"/>
        <c:majorGridlines/>
        <c:numFmt formatCode="General" sourceLinked="1"/>
        <c:tickLblPos val="nextTo"/>
        <c:crossAx val="1145972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de-DE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CH"/>
  <c:chart>
    <c:title>
      <c:tx>
        <c:rich>
          <a:bodyPr/>
          <a:lstStyle/>
          <a:p>
            <a:pPr>
              <a:defRPr/>
            </a:pPr>
            <a:r>
              <a:rPr lang="en-US"/>
              <a:t>Zuwendungsaspekte </a:t>
            </a:r>
          </a:p>
          <a:p>
            <a:pPr>
              <a:defRPr/>
            </a:pPr>
            <a:endParaRPr lang="en-US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Gastfreundschaftspunkte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Herzlichkeit</c:v>
                </c:pt>
                <c:pt idx="1">
                  <c:v>Überraschung</c:v>
                </c:pt>
                <c:pt idx="2">
                  <c:v>Geborgenheit</c:v>
                </c:pt>
                <c:pt idx="3">
                  <c:v>Anerkennung/Ermutigung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2.6</c:v>
                </c:pt>
                <c:pt idx="2">
                  <c:v>3.9</c:v>
                </c:pt>
                <c:pt idx="3">
                  <c:v>3.2</c:v>
                </c:pt>
              </c:numCache>
            </c:numRef>
          </c:val>
        </c:ser>
        <c:axId val="74293632"/>
        <c:axId val="74295168"/>
      </c:barChart>
      <c:catAx>
        <c:axId val="7429363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74295168"/>
        <c:crosses val="autoZero"/>
        <c:auto val="1"/>
        <c:lblAlgn val="ctr"/>
        <c:lblOffset val="100"/>
      </c:catAx>
      <c:valAx>
        <c:axId val="74295168"/>
        <c:scaling>
          <c:orientation val="minMax"/>
        </c:scaling>
        <c:axPos val="b"/>
        <c:majorGridlines/>
        <c:numFmt formatCode="General" sourceLinked="1"/>
        <c:tickLblPos val="nextTo"/>
        <c:crossAx val="742936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0.13251</cdr:x>
      <cdr:y>0.22906</cdr:y>
    </cdr:from>
    <cdr:to>
      <cdr:x>0.64875</cdr:x>
      <cdr:y>0.2927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090464" y="1036712"/>
          <a:ext cx="42484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1400" b="1" dirty="0" smtClean="0"/>
            <a:t>Begegnung: Erster Eindruck</a:t>
          </a:r>
          <a:endParaRPr lang="de-CH" sz="1400" b="1" dirty="0"/>
        </a:p>
      </cdr:txBody>
    </cdr:sp>
  </cdr:relSizeAnchor>
  <cdr:relSizeAnchor xmlns:cdr="http://schemas.openxmlformats.org/drawingml/2006/chartDrawing">
    <cdr:from>
      <cdr:x>0.14125</cdr:x>
      <cdr:y>0.37225</cdr:y>
    </cdr:from>
    <cdr:to>
      <cdr:x>0.80625</cdr:x>
      <cdr:y>0.4518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162472" y="1684784"/>
          <a:ext cx="547260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indent="0"/>
          <a:r>
            <a:rPr lang="de-CH" sz="1400" b="1" dirty="0">
              <a:latin typeface="+mn-lt"/>
              <a:ea typeface="+mn-ea"/>
              <a:cs typeface="+mn-cs"/>
            </a:rPr>
            <a:t>Kongruenz Bedürfnisse des Pilgers und Kenntnisse der Beratungsperson</a:t>
          </a:r>
        </a:p>
      </cdr:txBody>
    </cdr:sp>
  </cdr:relSizeAnchor>
  <cdr:relSizeAnchor xmlns:cdr="http://schemas.openxmlformats.org/drawingml/2006/chartDrawing">
    <cdr:from>
      <cdr:x>0.14125</cdr:x>
      <cdr:y>0.49953</cdr:y>
    </cdr:from>
    <cdr:to>
      <cdr:x>0.5</cdr:x>
      <cdr:y>0.56317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162472" y="2260848"/>
          <a:ext cx="29523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CH" sz="1400" b="1" dirty="0"/>
            <a:t>Beziehungsqualität am </a:t>
          </a:r>
          <a:r>
            <a:rPr lang="de-CH" sz="1400" b="1" dirty="0" err="1"/>
            <a:t>Infodesk</a:t>
          </a:r>
          <a:endParaRPr lang="de-CH" sz="1400" b="1" dirty="0"/>
        </a:p>
      </cdr:txBody>
    </cdr:sp>
  </cdr:relSizeAnchor>
  <cdr:relSizeAnchor xmlns:cdr="http://schemas.openxmlformats.org/drawingml/2006/chartDrawing">
    <cdr:from>
      <cdr:x>0.13251</cdr:x>
      <cdr:y>0.67454</cdr:y>
    </cdr:from>
    <cdr:to>
      <cdr:x>0.43875</cdr:x>
      <cdr:y>0.72227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1090464" y="3052936"/>
          <a:ext cx="25202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CH" sz="1100" dirty="0"/>
        </a:p>
      </cdr:txBody>
    </cdr:sp>
  </cdr:relSizeAnchor>
  <cdr:relSizeAnchor xmlns:cdr="http://schemas.openxmlformats.org/drawingml/2006/chartDrawing">
    <cdr:from>
      <cdr:x>0.13251</cdr:x>
      <cdr:y>0.62681</cdr:y>
    </cdr:from>
    <cdr:to>
      <cdr:x>0.54375</cdr:x>
      <cdr:y>0.70636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1090464" y="2836912"/>
          <a:ext cx="33843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1400" b="1" dirty="0"/>
            <a:t>Zugang zu Grundlebensbedürfnissen</a:t>
          </a:r>
        </a:p>
      </cdr:txBody>
    </cdr:sp>
  </cdr:relSizeAnchor>
  <cdr:relSizeAnchor xmlns:cdr="http://schemas.openxmlformats.org/drawingml/2006/chartDrawing">
    <cdr:from>
      <cdr:x>0.13251</cdr:x>
      <cdr:y>0.77</cdr:y>
    </cdr:from>
    <cdr:to>
      <cdr:x>0.43</cdr:x>
      <cdr:y>0.84955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1090464" y="3484984"/>
          <a:ext cx="24482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1400" b="1" dirty="0"/>
            <a:t>Gesamteindruck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2F630598-6664-45ED-A253-0B24AF8B1A79}" type="datetimeFigureOut">
              <a:rPr lang="de-CH" smtClean="0"/>
              <a:pPr/>
              <a:t>29.08.2012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0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C9FB41D2-AAC8-44D7-A3DF-71F14F86F5B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80AFC3F5-0198-4C4F-9467-8A1A46FE875C}" type="datetimeFigureOut">
              <a:rPr lang="de-CH" smtClean="0"/>
              <a:pPr/>
              <a:t>29.08.2012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2" rIns="95564" bIns="47782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64" tIns="47782" rIns="95564" bIns="47782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A5ABC0F0-799F-4C59-BC10-129B627925D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BC0F0-799F-4C59-BC10-129B627925D4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C27C-4304-4DAB-A5D1-BE528F596287}" type="datetime1">
              <a:rPr lang="de-CH" smtClean="0"/>
              <a:pPr/>
              <a:t>29.08.2012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CCF-2289-4E0A-A62E-3113FF1FE9DF}" type="datetime1">
              <a:rPr lang="de-CH" smtClean="0"/>
              <a:pPr/>
              <a:t>29.08.2012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1155-E3FB-431B-8D4E-1C877036D894}" type="datetime1">
              <a:rPr lang="de-CH" smtClean="0"/>
              <a:pPr/>
              <a:t>29.08.2012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2AAE-C15B-4A54-8F0F-36B013ABCABD}" type="datetime1">
              <a:rPr lang="de-CH" smtClean="0"/>
              <a:pPr/>
              <a:t>29.08.2012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D4F3-0E1B-49FD-A715-BE7C3D452283}" type="datetime1">
              <a:rPr lang="de-CH" smtClean="0"/>
              <a:pPr/>
              <a:t>29.08.2012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218D-7709-43F5-B80B-447DD8901865}" type="datetime1">
              <a:rPr lang="de-CH" smtClean="0"/>
              <a:pPr/>
              <a:t>29.08.2012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9F64-C380-454E-B195-1B8A9BE8FE4E}" type="datetime1">
              <a:rPr lang="de-CH" smtClean="0"/>
              <a:pPr/>
              <a:t>29.08.2012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139C-C2AE-4BD0-B811-8F0980C24725}" type="datetime1">
              <a:rPr lang="de-CH" smtClean="0"/>
              <a:pPr/>
              <a:t>29.08.2012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14FC-F9DC-4410-90BE-6023CD36B61B}" type="datetime1">
              <a:rPr lang="de-CH" smtClean="0"/>
              <a:pPr/>
              <a:t>29.08.2012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FF5C-0373-4CBB-A47D-1E118F9064FA}" type="datetime1">
              <a:rPr lang="de-CH" smtClean="0"/>
              <a:pPr/>
              <a:t>29.08.2012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8FEF-F39E-42D4-8906-B61E38D19630}" type="datetime1">
              <a:rPr lang="de-CH" smtClean="0"/>
              <a:pPr/>
              <a:t>29.08.2012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C38A-FBE6-4EA0-8E49-46071E47423B}" type="datetime1">
              <a:rPr lang="de-CH" smtClean="0"/>
              <a:pPr/>
              <a:t>29.08.2012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2348-E06D-4BB9-AE30-3018E2305167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fbejuso.ch/inhalte/pilgern/pilgerprojekt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/>
          <a:lstStyle/>
          <a:p>
            <a:pPr algn="l"/>
            <a:r>
              <a:rPr lang="de-CH" b="1" dirty="0" smtClean="0">
                <a:solidFill>
                  <a:schemeClr val="tx2">
                    <a:lumMod val="75000"/>
                  </a:schemeClr>
                </a:solidFill>
              </a:rPr>
              <a:t>Auch Pilger sind Gäste</a:t>
            </a:r>
            <a:endParaRPr lang="de-CH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3744416" cy="2209800"/>
          </a:xfrm>
        </p:spPr>
        <p:txBody>
          <a:bodyPr>
            <a:normAutofit/>
          </a:bodyPr>
          <a:lstStyle/>
          <a:p>
            <a:endParaRPr lang="de-CH" sz="2400" dirty="0" smtClean="0"/>
          </a:p>
          <a:p>
            <a:endParaRPr lang="de-CH" sz="2400" dirty="0" smtClean="0"/>
          </a:p>
          <a:p>
            <a:pPr algn="l"/>
            <a:r>
              <a:rPr lang="de-CH" sz="2400" b="1" dirty="0" smtClean="0"/>
              <a:t>Jakobspilger beherbergen im touristischen Kontext</a:t>
            </a:r>
            <a:endParaRPr lang="de-CH" sz="2400" b="1" dirty="0"/>
          </a:p>
        </p:txBody>
      </p:sp>
      <p:pic>
        <p:nvPicPr>
          <p:cNvPr id="4" name="Grafik 3" descr="IMG_3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3648405" cy="2736304"/>
          </a:xfrm>
          <a:prstGeom prst="rect">
            <a:avLst/>
          </a:prstGeom>
        </p:spPr>
      </p:pic>
      <p:pic>
        <p:nvPicPr>
          <p:cNvPr id="5" name="Grafik 4" descr="Logo Europäische jakobswe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48680"/>
            <a:ext cx="2448272" cy="964372"/>
          </a:xfrm>
          <a:prstGeom prst="rect">
            <a:avLst/>
          </a:prstGeom>
        </p:spPr>
      </p:pic>
      <p:pic>
        <p:nvPicPr>
          <p:cNvPr id="6" name="Grafik 5" descr="jakobsweg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692696"/>
            <a:ext cx="3180125" cy="775640"/>
          </a:xfrm>
          <a:prstGeom prst="rect">
            <a:avLst/>
          </a:prstGeom>
        </p:spPr>
      </p:pic>
      <p:pic>
        <p:nvPicPr>
          <p:cNvPr id="7" name="Grafik 6" descr="Kirche_A4_violett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548680"/>
            <a:ext cx="1473712" cy="12365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500" b="1" dirty="0" smtClean="0">
                <a:solidFill>
                  <a:schemeClr val="tx2">
                    <a:lumMod val="75000"/>
                  </a:schemeClr>
                </a:solidFill>
              </a:rPr>
              <a:t>Downloads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Materialien zum Download: </a:t>
            </a:r>
            <a:r>
              <a:rPr lang="de-CH" sz="2400" dirty="0" smtClean="0">
                <a:hlinkClick r:id="rId2"/>
              </a:rPr>
              <a:t>http://www.refbejuso.ch/inhalte/pilgern/pilgerprojekte.html</a:t>
            </a:r>
            <a:endParaRPr lang="de-CH" sz="240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10</a:t>
            </a:fld>
            <a:endParaRPr lang="de-C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 smtClean="0">
                <a:solidFill>
                  <a:schemeClr val="tx2">
                    <a:lumMod val="75000"/>
                  </a:schemeClr>
                </a:solidFill>
              </a:rPr>
              <a:t>Themen des Workshops</a:t>
            </a:r>
            <a:endParaRPr lang="de-CH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844824"/>
            <a:ext cx="4464496" cy="4277072"/>
          </a:xfrm>
        </p:spPr>
        <p:txBody>
          <a:bodyPr>
            <a:normAutofit fontScale="92500" lnSpcReduction="20000"/>
          </a:bodyPr>
          <a:lstStyle/>
          <a:p>
            <a:r>
              <a:rPr lang="de-CH" sz="2500" b="1" dirty="0" smtClean="0"/>
              <a:t>Pilger: Wer sind sie?</a:t>
            </a:r>
          </a:p>
          <a:p>
            <a:endParaRPr lang="de-CH" sz="2500" b="1" dirty="0" smtClean="0"/>
          </a:p>
          <a:p>
            <a:r>
              <a:rPr lang="de-CH" sz="2500" b="1" dirty="0" smtClean="0"/>
              <a:t>Erfahrungen mit Pilgern</a:t>
            </a:r>
          </a:p>
          <a:p>
            <a:endParaRPr lang="de-CH" sz="2500" b="1" dirty="0" smtClean="0"/>
          </a:p>
          <a:p>
            <a:r>
              <a:rPr lang="de-CH" sz="2500" b="1" dirty="0" smtClean="0"/>
              <a:t>Untersuchung 2011: </a:t>
            </a:r>
            <a:br>
              <a:rPr lang="de-CH" sz="2500" b="1" dirty="0" smtClean="0"/>
            </a:br>
            <a:r>
              <a:rPr lang="de-CH" sz="2500" b="1" dirty="0" smtClean="0"/>
              <a:t>Gastfreundschaft erleben</a:t>
            </a:r>
          </a:p>
          <a:p>
            <a:endParaRPr lang="de-CH" sz="2500" b="1" dirty="0" smtClean="0"/>
          </a:p>
          <a:p>
            <a:r>
              <a:rPr lang="de-CH" sz="2500" b="1" dirty="0" smtClean="0"/>
              <a:t>Gastfreundschaftsqualität steigern?</a:t>
            </a:r>
          </a:p>
          <a:p>
            <a:endParaRPr lang="de-CH" sz="2500" b="1" dirty="0" smtClean="0"/>
          </a:p>
          <a:p>
            <a:r>
              <a:rPr lang="de-CH" sz="2500" b="1" dirty="0" smtClean="0"/>
              <a:t>Support ?</a:t>
            </a:r>
            <a:r>
              <a:rPr lang="de-CH" sz="2400" b="1" dirty="0" smtClean="0"/>
              <a:t/>
            </a:r>
            <a:br>
              <a:rPr lang="de-CH" sz="2400" b="1" dirty="0" smtClean="0"/>
            </a:br>
            <a:endParaRPr lang="de-CH" sz="2400" b="1" dirty="0"/>
          </a:p>
        </p:txBody>
      </p:sp>
      <p:pic>
        <p:nvPicPr>
          <p:cNvPr id="5" name="Grafik 4" descr="PB Ausbildung Modul 2 2009 011.jpg"/>
          <p:cNvPicPr>
            <a:picLocks noChangeAspect="1"/>
          </p:cNvPicPr>
          <p:nvPr/>
        </p:nvPicPr>
        <p:blipFill>
          <a:blip r:embed="rId2" cstate="print"/>
          <a:srcRect t="16785" r="17008"/>
          <a:stretch>
            <a:fillRect/>
          </a:stretch>
        </p:blipFill>
        <p:spPr>
          <a:xfrm>
            <a:off x="4644008" y="2852936"/>
            <a:ext cx="3793709" cy="2852936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2</a:t>
            </a:fld>
            <a:endParaRPr lang="de-C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 smtClean="0">
                <a:solidFill>
                  <a:schemeClr val="tx2">
                    <a:lumMod val="75000"/>
                  </a:schemeClr>
                </a:solidFill>
              </a:rPr>
              <a:t>Berner Erhebung zum J-Pilgern 08</a:t>
            </a:r>
            <a:r>
              <a:rPr lang="de-CH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CH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CH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3</a:t>
            </a:fld>
            <a:endParaRPr lang="de-CH"/>
          </a:p>
        </p:txBody>
      </p:sp>
      <p:pic>
        <p:nvPicPr>
          <p:cNvPr id="6" name="Grafik 5" descr="Winterpilgern 2009 - pius Krummenacher 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000" y="1260000"/>
            <a:ext cx="3360000" cy="2520000"/>
          </a:xfrm>
          <a:prstGeom prst="rect">
            <a:avLst/>
          </a:prstGeom>
        </p:spPr>
      </p:pic>
      <p:pic>
        <p:nvPicPr>
          <p:cNvPr id="7" name="Grafik 6" descr="Ausbildung zum Pilgerbegleiter 09 Modul1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0" y="3960000"/>
            <a:ext cx="3360000" cy="2520000"/>
          </a:xfrm>
          <a:prstGeom prst="rect">
            <a:avLst/>
          </a:prstGeom>
        </p:spPr>
      </p:pic>
      <p:pic>
        <p:nvPicPr>
          <p:cNvPr id="8" name="Grafik 7" descr="Kopie von Moudon - PIlger aus dem Ostenr 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1260000"/>
            <a:ext cx="3360000" cy="2520000"/>
          </a:xfrm>
          <a:prstGeom prst="rect">
            <a:avLst/>
          </a:prstGeom>
        </p:spPr>
      </p:pic>
      <p:pic>
        <p:nvPicPr>
          <p:cNvPr id="10" name="Grafik 9" descr="Moudon - Monpreveyre Bilder 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0000" y="3960000"/>
            <a:ext cx="3360000" cy="2520000"/>
          </a:xfrm>
          <a:prstGeom prst="rect">
            <a:avLst/>
          </a:prstGeom>
        </p:spPr>
      </p:pic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2154"/>
          </a:xfrm>
        </p:spPr>
        <p:txBody>
          <a:bodyPr>
            <a:normAutofit/>
          </a:bodyPr>
          <a:lstStyle/>
          <a:p>
            <a:r>
              <a:rPr lang="de-CH" sz="3600" b="1" dirty="0" smtClean="0">
                <a:solidFill>
                  <a:schemeClr val="tx2">
                    <a:lumMod val="75000"/>
                  </a:schemeClr>
                </a:solidFill>
              </a:rPr>
              <a:t>Pilgern fördert die regionale Entwicklung</a:t>
            </a:r>
            <a:endParaRPr lang="de-CH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de-CH" sz="5000" b="1" cap="small" dirty="0" smtClean="0"/>
              <a:t>Die </a:t>
            </a:r>
            <a:r>
              <a:rPr lang="de-CH" sz="5000" b="1" cap="small" dirty="0"/>
              <a:t>historische Geschichtsroute </a:t>
            </a:r>
            <a:r>
              <a:rPr lang="de-CH" sz="5000" b="1" cap="small" dirty="0" smtClean="0"/>
              <a:t>Jakobsweg ist Ausgangspunkt </a:t>
            </a:r>
            <a:r>
              <a:rPr lang="de-CH" sz="5000" b="1" cap="small" dirty="0"/>
              <a:t>für eine </a:t>
            </a:r>
            <a:r>
              <a:rPr lang="de-CH" sz="5000" b="1" cap="small" dirty="0" smtClean="0"/>
              <a:t>umfassende, </a:t>
            </a:r>
            <a:r>
              <a:rPr lang="de-CH" sz="5000" b="1" cap="small" dirty="0"/>
              <a:t>nachhaltige </a:t>
            </a:r>
            <a:r>
              <a:rPr lang="de-CH" sz="5000" b="1" cap="small" dirty="0" smtClean="0"/>
              <a:t>Regionalentwicklung </a:t>
            </a:r>
            <a:r>
              <a:rPr lang="de-CH" sz="5000" b="1" cap="small" dirty="0"/>
              <a:t>mit einer sinnstiftenden Wander-, Kultur- und Erholungstourismusstrategie als </a:t>
            </a:r>
            <a:r>
              <a:rPr lang="de-CH" sz="5000" b="1" cap="small" dirty="0" smtClean="0"/>
              <a:t>zentrales </a:t>
            </a:r>
            <a:r>
              <a:rPr lang="de-CH" sz="5000" b="1" cap="small" dirty="0"/>
              <a:t>Konzept. Dieses Potenzial kann der Jakobsweg vorwiegend in strukturschwachen, peripheren Regionen ausspielen.</a:t>
            </a:r>
          </a:p>
          <a:p>
            <a:pPr>
              <a:buNone/>
            </a:pPr>
            <a:r>
              <a:rPr lang="en-US" sz="4300" dirty="0"/>
              <a:t>	</a:t>
            </a:r>
            <a:r>
              <a:rPr lang="en-US" sz="4300" dirty="0" smtClean="0"/>
              <a:t>			</a:t>
            </a:r>
            <a:r>
              <a:rPr lang="en-US" sz="4300" dirty="0" err="1" smtClean="0"/>
              <a:t>Studie</a:t>
            </a:r>
            <a:r>
              <a:rPr lang="en-US" sz="4300" dirty="0" smtClean="0"/>
              <a:t>  </a:t>
            </a:r>
            <a:r>
              <a:rPr lang="en-US" sz="4300" dirty="0" err="1" smtClean="0"/>
              <a:t>Zeitlhofer</a:t>
            </a:r>
            <a:r>
              <a:rPr lang="en-US" sz="4300" dirty="0" smtClean="0"/>
              <a:t>, 2005 </a:t>
            </a:r>
            <a:r>
              <a:rPr lang="en-US" sz="4300" dirty="0" err="1"/>
              <a:t>g</a:t>
            </a:r>
            <a:r>
              <a:rPr lang="en-US" sz="4300" dirty="0" err="1" smtClean="0"/>
              <a:t>eographisches</a:t>
            </a:r>
            <a:r>
              <a:rPr lang="en-US" sz="4300" dirty="0" smtClean="0"/>
              <a:t> </a:t>
            </a:r>
            <a:r>
              <a:rPr lang="en-US" sz="4300" dirty="0" err="1" smtClean="0"/>
              <a:t>Institut</a:t>
            </a:r>
            <a:r>
              <a:rPr lang="en-US" sz="4300" dirty="0" smtClean="0"/>
              <a:t> </a:t>
            </a:r>
            <a:r>
              <a:rPr lang="en-US" sz="4300" dirty="0" err="1" smtClean="0"/>
              <a:t>der</a:t>
            </a:r>
            <a:r>
              <a:rPr lang="en-US" sz="4300" dirty="0" smtClean="0"/>
              <a:t> </a:t>
            </a:r>
            <a:r>
              <a:rPr lang="en-US" sz="4300" dirty="0" err="1" smtClean="0"/>
              <a:t>Universität</a:t>
            </a:r>
            <a:r>
              <a:rPr lang="en-US" sz="4300" dirty="0" smtClean="0"/>
              <a:t> Wien </a:t>
            </a:r>
            <a:endParaRPr lang="de-CH" sz="4300" dirty="0"/>
          </a:p>
          <a:p>
            <a:pPr>
              <a:buNone/>
            </a:pPr>
            <a:r>
              <a:rPr lang="de-DE" i="1" dirty="0"/>
              <a:t> </a:t>
            </a:r>
            <a:endParaRPr lang="de-CH" dirty="0"/>
          </a:p>
          <a:p>
            <a:pPr>
              <a:buNone/>
            </a:pPr>
            <a:r>
              <a:rPr lang="de-DE" i="1" dirty="0"/>
              <a:t> </a:t>
            </a:r>
            <a:endParaRPr lang="de-CH" dirty="0"/>
          </a:p>
          <a:p>
            <a:pPr>
              <a:buNone/>
            </a:pPr>
            <a:r>
              <a:rPr lang="de-DE" i="1" dirty="0"/>
              <a:t> </a:t>
            </a:r>
            <a:endParaRPr lang="de-CH" dirty="0"/>
          </a:p>
          <a:p>
            <a:pPr>
              <a:buNone/>
            </a:pPr>
            <a:r>
              <a:rPr lang="de-DE" i="1" dirty="0"/>
              <a:t> </a:t>
            </a:r>
            <a:endParaRPr lang="de-CH" dirty="0"/>
          </a:p>
          <a:p>
            <a:pPr>
              <a:buNone/>
            </a:pPr>
            <a:r>
              <a:rPr lang="de-DE" i="1" dirty="0"/>
              <a:t> </a:t>
            </a:r>
            <a:endParaRPr lang="de-CH" dirty="0"/>
          </a:p>
          <a:p>
            <a:pPr>
              <a:buNone/>
            </a:pPr>
            <a:r>
              <a:rPr lang="de-DE" i="1" dirty="0"/>
              <a:t> </a:t>
            </a:r>
            <a:endParaRPr lang="de-CH" dirty="0"/>
          </a:p>
          <a:p>
            <a:pPr>
              <a:buNone/>
            </a:pPr>
            <a:r>
              <a:rPr lang="de-DE" i="1" dirty="0"/>
              <a:t> </a:t>
            </a:r>
            <a:endParaRPr lang="de-CH" dirty="0"/>
          </a:p>
          <a:p>
            <a:pPr>
              <a:buNone/>
            </a:pPr>
            <a:r>
              <a:rPr lang="de-DE" i="1" dirty="0"/>
              <a:t> </a:t>
            </a:r>
            <a:endParaRPr lang="de-CH" dirty="0"/>
          </a:p>
          <a:p>
            <a:pPr>
              <a:buNone/>
            </a:pPr>
            <a:r>
              <a:rPr lang="de-DE" i="1" dirty="0"/>
              <a:t> </a:t>
            </a:r>
            <a:endParaRPr lang="de-CH" dirty="0"/>
          </a:p>
          <a:p>
            <a:pPr>
              <a:buNone/>
            </a:pPr>
            <a:r>
              <a:rPr lang="de-DE" i="1" dirty="0"/>
              <a:t> </a:t>
            </a:r>
            <a:endParaRPr lang="de-CH" dirty="0"/>
          </a:p>
          <a:p>
            <a:endParaRPr lang="de-CH" dirty="0"/>
          </a:p>
        </p:txBody>
      </p:sp>
      <p:pic>
        <p:nvPicPr>
          <p:cNvPr id="4" name="Grafik 3" descr="20060628_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140000"/>
            <a:ext cx="3251998" cy="2160000"/>
          </a:xfrm>
          <a:prstGeom prst="rect">
            <a:avLst/>
          </a:prstGeom>
        </p:spPr>
      </p:pic>
      <p:pic>
        <p:nvPicPr>
          <p:cNvPr id="5" name="Grafik 4" descr="20060628_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0" y="4140000"/>
            <a:ext cx="3251999" cy="21600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4</a:t>
            </a:fld>
            <a:endParaRPr lang="de-C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 smtClean="0">
                <a:solidFill>
                  <a:schemeClr val="tx2">
                    <a:lumMod val="75000"/>
                  </a:schemeClr>
                </a:solidFill>
              </a:rPr>
              <a:t>Gastfreundschaft an den TIZ</a:t>
            </a:r>
            <a:endParaRPr lang="de-CH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5</a:t>
            </a:fld>
            <a:endParaRPr lang="de-CH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 smtClean="0">
                <a:solidFill>
                  <a:schemeClr val="tx2">
                    <a:lumMod val="75000"/>
                  </a:schemeClr>
                </a:solidFill>
              </a:rPr>
              <a:t>Gastfreundschaft = Beziehung</a:t>
            </a:r>
            <a:endParaRPr lang="de-CH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6</a:t>
            </a:fld>
            <a:endParaRPr lang="de-CH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 smtClean="0">
                <a:solidFill>
                  <a:schemeClr val="tx2">
                    <a:lumMod val="75000"/>
                  </a:schemeClr>
                </a:solidFill>
              </a:rPr>
              <a:t>Zugang zu Grundlebensbedürfnissen</a:t>
            </a:r>
            <a:endParaRPr lang="de-CH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4488"/>
            <a:ext cx="7901014" cy="4411675"/>
          </a:xfrm>
        </p:spPr>
        <p:txBody>
          <a:bodyPr>
            <a:normAutofit/>
          </a:bodyPr>
          <a:lstStyle/>
          <a:p>
            <a:r>
              <a:rPr lang="de-CH" sz="2300" b="1" dirty="0" smtClean="0"/>
              <a:t>Pilgerfreundliche Übernachtung / nahe</a:t>
            </a:r>
            <a:br>
              <a:rPr lang="de-CH" sz="2300" b="1" dirty="0" smtClean="0"/>
            </a:br>
            <a:endParaRPr lang="de-CH" sz="2300" b="1" dirty="0" smtClean="0"/>
          </a:p>
          <a:p>
            <a:r>
              <a:rPr lang="de-CH" sz="2300" b="1" dirty="0" smtClean="0"/>
              <a:t>Sehenswerte Stätten</a:t>
            </a:r>
          </a:p>
          <a:p>
            <a:endParaRPr lang="de-CH" sz="2300" b="1" dirty="0" smtClean="0"/>
          </a:p>
          <a:p>
            <a:r>
              <a:rPr lang="de-CH" sz="2300" b="1" dirty="0" smtClean="0"/>
              <a:t>Gut und preisgünstig essen</a:t>
            </a:r>
            <a:br>
              <a:rPr lang="de-CH" sz="2300" b="1" dirty="0" smtClean="0"/>
            </a:br>
            <a:endParaRPr lang="de-CH" sz="2300" b="1" dirty="0" smtClean="0"/>
          </a:p>
          <a:p>
            <a:r>
              <a:rPr lang="de-CH" sz="2300" b="1" dirty="0" smtClean="0"/>
              <a:t>Pilgertreff, Pilgerstempel</a:t>
            </a:r>
            <a:br>
              <a:rPr lang="de-CH" sz="2300" b="1" dirty="0" smtClean="0"/>
            </a:br>
            <a:endParaRPr lang="de-CH" sz="2300" b="1" dirty="0" smtClean="0"/>
          </a:p>
          <a:p>
            <a:r>
              <a:rPr lang="de-CH" sz="2300" b="1" dirty="0" smtClean="0"/>
              <a:t>Alltag der Menschen am Ort</a:t>
            </a:r>
            <a:br>
              <a:rPr lang="de-CH" sz="2300" b="1" dirty="0" smtClean="0"/>
            </a:br>
            <a:endParaRPr lang="de-CH" sz="2300" b="1" dirty="0" smtClean="0"/>
          </a:p>
          <a:p>
            <a:r>
              <a:rPr lang="de-CH" sz="2300" b="1" dirty="0" smtClean="0"/>
              <a:t> Übernachtungsempfehlung</a:t>
            </a:r>
            <a:endParaRPr lang="de-CH" sz="23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5" name="Grafik 4" descr="20060628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285992"/>
            <a:ext cx="3929090" cy="26097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 smtClean="0">
                <a:solidFill>
                  <a:schemeClr val="tx2">
                    <a:lumMod val="75000"/>
                  </a:schemeClr>
                </a:solidFill>
              </a:rPr>
              <a:t>Sekundäres Informationsbedürfnis</a:t>
            </a:r>
            <a:endParaRPr lang="de-CH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3754760" cy="4968552"/>
          </a:xfrm>
        </p:spPr>
        <p:txBody>
          <a:bodyPr>
            <a:noAutofit/>
          </a:bodyPr>
          <a:lstStyle/>
          <a:p>
            <a:r>
              <a:rPr lang="de-CH" sz="2300" b="1" dirty="0" smtClean="0"/>
              <a:t>Wäscherei</a:t>
            </a:r>
            <a:br>
              <a:rPr lang="de-CH" sz="2300" b="1" dirty="0" smtClean="0"/>
            </a:br>
            <a:endParaRPr lang="de-CH" sz="2300" b="1" dirty="0" smtClean="0"/>
          </a:p>
          <a:p>
            <a:r>
              <a:rPr lang="de-CH" sz="2300" b="1" dirty="0" smtClean="0"/>
              <a:t>Massage/Fusspflege</a:t>
            </a:r>
            <a:br>
              <a:rPr lang="de-CH" sz="2300" b="1" dirty="0" smtClean="0"/>
            </a:br>
            <a:endParaRPr lang="de-CH" sz="2300" b="1" dirty="0" smtClean="0"/>
          </a:p>
          <a:p>
            <a:r>
              <a:rPr lang="de-CH" sz="2300" b="1" dirty="0" smtClean="0"/>
              <a:t>Einkaufen/Apotheke</a:t>
            </a:r>
            <a:br>
              <a:rPr lang="de-CH" sz="2300" b="1" dirty="0" smtClean="0"/>
            </a:br>
            <a:endParaRPr lang="de-CH" sz="2300" b="1" dirty="0" smtClean="0"/>
          </a:p>
          <a:p>
            <a:r>
              <a:rPr lang="de-CH" sz="2300" b="1" dirty="0" smtClean="0"/>
              <a:t>Kulturelle und religiöse Veranstaltungen</a:t>
            </a:r>
            <a:br>
              <a:rPr lang="de-CH" sz="2300" b="1" dirty="0" smtClean="0"/>
            </a:br>
            <a:endParaRPr lang="de-CH" sz="2300" b="1" dirty="0" smtClean="0"/>
          </a:p>
          <a:p>
            <a:r>
              <a:rPr lang="de-CH" sz="2300" b="1" dirty="0" smtClean="0"/>
              <a:t>Begegnungsmöglichkeit mit Menschen am Ort</a:t>
            </a:r>
            <a:br>
              <a:rPr lang="de-CH" sz="2300" b="1" dirty="0" smtClean="0"/>
            </a:br>
            <a:endParaRPr lang="de-CH" sz="2300" b="1" dirty="0" smtClean="0"/>
          </a:p>
          <a:p>
            <a:r>
              <a:rPr lang="de-CH" sz="2300" b="1" dirty="0" smtClean="0"/>
              <a:t>Wetter morgen</a:t>
            </a:r>
            <a:endParaRPr lang="de-CH" sz="23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5" name="Grafik 4" descr="Photos für Steinbruch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348880"/>
            <a:ext cx="4204042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426170"/>
          </a:xfrm>
        </p:spPr>
        <p:txBody>
          <a:bodyPr>
            <a:noAutofit/>
          </a:bodyPr>
          <a:lstStyle/>
          <a:p>
            <a:r>
              <a:rPr lang="de-CH" sz="3600" b="1" dirty="0" smtClean="0">
                <a:solidFill>
                  <a:schemeClr val="tx2">
                    <a:lumMod val="75000"/>
                  </a:schemeClr>
                </a:solidFill>
              </a:rPr>
              <a:t>Gastfreundschaft in der </a:t>
            </a:r>
            <a:r>
              <a:rPr lang="de-CH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CH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tx2">
                    <a:lumMod val="75000"/>
                  </a:schemeClr>
                </a:solidFill>
              </a:rPr>
              <a:t>Erinnerung </a:t>
            </a:r>
            <a:r>
              <a:rPr lang="de-CH" sz="3600" b="1" dirty="0" smtClean="0">
                <a:solidFill>
                  <a:schemeClr val="tx2">
                    <a:lumMod val="75000"/>
                  </a:schemeClr>
                </a:solidFill>
              </a:rPr>
              <a:t>verankern</a:t>
            </a:r>
            <a:r>
              <a:rPr lang="de-CH" sz="35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CH" sz="35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CH" sz="3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4546848" cy="4205063"/>
          </a:xfrm>
        </p:spPr>
        <p:txBody>
          <a:bodyPr>
            <a:normAutofit/>
          </a:bodyPr>
          <a:lstStyle/>
          <a:p>
            <a:r>
              <a:rPr lang="de-CH" sz="2300" b="1" dirty="0" err="1" smtClean="0"/>
              <a:t>BotschafterIn</a:t>
            </a:r>
            <a:r>
              <a:rPr lang="de-CH" sz="2300" b="1" dirty="0" smtClean="0"/>
              <a:t> der Region sein</a:t>
            </a:r>
            <a:br>
              <a:rPr lang="de-CH" sz="2300" b="1" dirty="0" smtClean="0"/>
            </a:br>
            <a:endParaRPr lang="de-CH" sz="2300" b="1" dirty="0" smtClean="0"/>
          </a:p>
          <a:p>
            <a:r>
              <a:rPr lang="de-CH" sz="2300" b="1" dirty="0" smtClean="0"/>
              <a:t>Interesse zeigen</a:t>
            </a:r>
            <a:br>
              <a:rPr lang="de-CH" sz="2300" b="1" dirty="0" smtClean="0"/>
            </a:br>
            <a:endParaRPr lang="de-CH" sz="2300" b="1" dirty="0" smtClean="0"/>
          </a:p>
          <a:p>
            <a:r>
              <a:rPr lang="de-CH" sz="2300" b="1" dirty="0" smtClean="0"/>
              <a:t>Beziehung schaffen/ Blickkontakt </a:t>
            </a:r>
            <a:br>
              <a:rPr lang="de-CH" sz="2300" b="1" dirty="0" smtClean="0"/>
            </a:br>
            <a:endParaRPr lang="de-CH" sz="2300" b="1" dirty="0" smtClean="0"/>
          </a:p>
          <a:p>
            <a:r>
              <a:rPr lang="de-CH" sz="2300" b="1" dirty="0" smtClean="0"/>
              <a:t>Kreatives Überraschungsmoment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2348-E06D-4BB9-AE30-3018E2305167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5" name="Grafik 4" descr="Tiz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530704" y="2318168"/>
            <a:ext cx="4362816" cy="32721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Bildschirmpräsentation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Auch Pilger sind Gäste</vt:lpstr>
      <vt:lpstr>Themen des Workshops</vt:lpstr>
      <vt:lpstr>Berner Erhebung zum J-Pilgern 08 </vt:lpstr>
      <vt:lpstr>Pilgern fördert die regionale Entwicklung</vt:lpstr>
      <vt:lpstr>Gastfreundschaft an den TIZ</vt:lpstr>
      <vt:lpstr>Gastfreundschaft = Beziehung</vt:lpstr>
      <vt:lpstr>Zugang zu Grundlebensbedürfnissen</vt:lpstr>
      <vt:lpstr>Sekundäres Informationsbedürfnis</vt:lpstr>
      <vt:lpstr>Gastfreundschaft in der  Erinnerung verankern </vt:lpstr>
      <vt:lpstr>Downloads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Auch Pilger sind Gäste</dc:title>
  <dc:creator>t.schweizer</dc:creator>
  <cp:lastModifiedBy>h_baechler</cp:lastModifiedBy>
  <cp:revision>44</cp:revision>
  <dcterms:created xsi:type="dcterms:W3CDTF">2011-03-12T09:51:53Z</dcterms:created>
  <dcterms:modified xsi:type="dcterms:W3CDTF">2012-08-29T08:39:10Z</dcterms:modified>
</cp:coreProperties>
</file>